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8288000" cy="10287000"/>
  <p:notesSz cx="6858000" cy="9144000"/>
  <p:embeddedFontLst>
    <p:embeddedFont>
      <p:font typeface="Arimo" panose="020B0604020202020204" charset="0"/>
      <p:regular r:id="rId55"/>
    </p:embeddedFont>
    <p:embeddedFont>
      <p:font typeface="Arimo Bold" panose="020B0604020202020204" charset="0"/>
      <p:regular r:id="rId56"/>
    </p:embeddedFont>
    <p:embeddedFont>
      <p:font typeface="Open Sans" panose="020B0606030504020204" pitchFamily="34" charset="0"/>
      <p:regular r:id="rId57"/>
    </p:embeddedFont>
    <p:embeddedFont>
      <p:font typeface="Open Sans Bold" panose="020B0604020202020204" charset="0"/>
      <p:regular r:id="rId58"/>
    </p:embeddedFont>
    <p:embeddedFont>
      <p:font typeface="Times New Roman Bold" panose="020B0604020202020204" charset="0"/>
      <p:regular r:id="rId59"/>
    </p:embeddedFont>
    <p:embeddedFont>
      <p:font typeface="Times New Roman Bold Italics" panose="020B0604020202020204" charset="0"/>
      <p:regular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763" y="25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andres criollo tovar" userId="98832136686c142d" providerId="LiveId" clId="{ADBA6739-6102-4C94-B42A-EFA332DFE26E}"/>
    <pc:docChg chg="modSld">
      <pc:chgData name="cristian andres criollo tovar" userId="98832136686c142d" providerId="LiveId" clId="{ADBA6739-6102-4C94-B42A-EFA332DFE26E}" dt="2025-07-09T18:21:14.812" v="4" actId="403"/>
      <pc:docMkLst>
        <pc:docMk/>
      </pc:docMkLst>
      <pc:sldChg chg="modSp mod">
        <pc:chgData name="cristian andres criollo tovar" userId="98832136686c142d" providerId="LiveId" clId="{ADBA6739-6102-4C94-B42A-EFA332DFE26E}" dt="2025-07-09T18:21:14.812" v="4" actId="403"/>
        <pc:sldMkLst>
          <pc:docMk/>
          <pc:sldMk cId="0" sldId="266"/>
        </pc:sldMkLst>
      </pc:sldChg>
    </pc:docChg>
  </pc:docChgLst>
  <pc:docChgLst>
    <pc:chgData name="cristian andres criollo tovar" userId="98832136686c142d" providerId="LiveId" clId="{29CC020A-86A3-44A2-8566-7E2A642DA143}"/>
    <pc:docChg chg="modSld">
      <pc:chgData name="cristian andres criollo tovar" userId="98832136686c142d" providerId="LiveId" clId="{29CC020A-86A3-44A2-8566-7E2A642DA143}" dt="2025-10-06T20:44:51.242" v="2" actId="122"/>
      <pc:docMkLst>
        <pc:docMk/>
      </pc:docMkLst>
      <pc:sldChg chg="modSp mod">
        <pc:chgData name="cristian andres criollo tovar" userId="98832136686c142d" providerId="LiveId" clId="{29CC020A-86A3-44A2-8566-7E2A642DA143}" dt="2025-10-06T20:44:51.242" v="2" actId="122"/>
        <pc:sldMkLst>
          <pc:docMk/>
          <pc:sldMk cId="0" sldId="278"/>
        </pc:sldMkLst>
        <pc:spChg chg="mod">
          <ac:chgData name="cristian andres criollo tovar" userId="98832136686c142d" providerId="LiveId" clId="{29CC020A-86A3-44A2-8566-7E2A642DA143}" dt="2025-10-06T20:44:51.242" v="2" actId="122"/>
          <ac:spMkLst>
            <pc:docMk/>
            <pc:sldMk cId="0" sldId="278"/>
            <ac:spMk id="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VZPCRP0GMLzxeISUdB0AWq2bi88WXBevYLHmr9vN6kq_UTw/viewform?usp=header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ebGjqVjlBmuhPyURH-w4oFKExMtYcez_TR12IME2obMrjX8w/viewform?usp=header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f9EYA82oUy_xBOvF6IttowHV-Z23boTkJEe6rhHadckkqL9g/viewform?usp=header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rive.google.com/file/d/1SNsjG3u4WbSHohRB7wsz8ic64Xb8t93o/view?usp=sharing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google.com/imgres?q=signo%20de%20interrogacion&amp;imgurl=https%3A%2F%2Fthumbs.dreamstime.com%2Fb%2Fsigno-de-interrogaci%25C3%25B3n-preguntas-frecuentes-vector-icono-mensaje-ayuda-del-s%25C3%25ADmbolo-burbuja-voz-informaci%25C3%25B3n-219401726.jpg&amp;imgrefurl=https%3A%2F%2Fes.dreamstime.com%2Fsigno-de-interrogaci%25C3%25B3n-preguntas-frecuentes-vector-icono-mensaje-ayuda-del-s%25C3%25ADmbolo-burbuja-voz-informaci%25C3%25B3n-image219401726&amp;docid=xSy5kGSnpJW9jM&amp;tbnid=6N2-2iDzhvXxAM&amp;vet=12ahUKEwjUiLrkueeNAxU1TTABHcWKAjcQM3oFCIIBEAA..i&amp;w=800&amp;h=800&amp;hcb=2&amp;ved=2ahUKEwjUiLrkueeNAxU1TTABHcWKAjcQM3oFCIIBEA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google.com/imgres?q=sistemas%20de%20informaci%C3%B3n&amp;imgurl=https%3A%2F%2Fmedia.licdn.com%2Fdms%2Fimage%2Fv2%2FD4D12AQFaA5zWLYGdiw%2Farticle-cover_image-shrink_720_1280%2Farticle-cover_image-shrink_720_1280%2F0%2F1683123814465%3Fe%3D2147483647%26v%3Dbeta%26t%3DdQ5dkzOD0QVdc2Y0j23bK65xQXGi1g2k-heyNC-i5ao&amp;imgrefurl=https%3A%2F%2Fes.linkedin.com%2Fpulse%2Fes-lo-mismo-tecnolog%25C3%25ADa-de-la-informaci%25C3%25B3n-que-sistemas-vel%25C3%25A1zquez-cruz&amp;docid=yAedV_zos4IbOM&amp;tbnid=mtth5vlcGSwaTM&amp;vet=12ahUKEwjItpepu-eNAxUGmYQIHXWfNzIQM3oECHIQAA..i&amp;w=1155&amp;h=720&amp;hcb=2&amp;ved=2ahUKEwjItpepu-eNAxUGmYQIHXWfNzIQM3oECHIQA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google.com/imgres?q=sistemas%20de%20informaci%C3%B3n&amp;imgurl=https%3A%2F%2Fwww.lobbyfix.com%2Fwp-content%2Fuploads%2F2021%2F09%2Ffacility-management.jpg&amp;imgrefurl=https%3A%2F%2Fwww.lobbyfix.com%2Fblog%2Fsistemas-informacion-empresas%2F&amp;docid=9C7C4lfXjKHsuM&amp;tbnid=GsCm0DEOkx4fAM&amp;vet=12ahUKEwjItpepu-eNAxUGmYQIHXWfNzIQM3oECBsQAA..i&amp;w=1442&amp;h=1125&amp;hcb=2&amp;ved=2ahUKEwjItpepu-eNAxUGmYQIHXWfNzIQM3oECBsQA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82511" y="8291433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3" y="0"/>
                </a:lnTo>
                <a:lnTo>
                  <a:pt x="1403123" y="1371857"/>
                </a:lnTo>
                <a:lnTo>
                  <a:pt x="0" y="1371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>
            <a:off x="8413878" y="3299145"/>
            <a:ext cx="8845422" cy="4328611"/>
          </a:xfrm>
          <a:custGeom>
            <a:avLst/>
            <a:gdLst/>
            <a:ahLst/>
            <a:cxnLst/>
            <a:rect l="l" t="t" r="r" b="b"/>
            <a:pathLst>
              <a:path w="8845422" h="4328611">
                <a:moveTo>
                  <a:pt x="0" y="0"/>
                </a:moveTo>
                <a:lnTo>
                  <a:pt x="8845422" y="0"/>
                </a:lnTo>
                <a:lnTo>
                  <a:pt x="8845422" y="4328611"/>
                </a:lnTo>
                <a:lnTo>
                  <a:pt x="0" y="4328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670" t="-41902" r="-15780" b="-43987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TextBox 4"/>
          <p:cNvSpPr txBox="1"/>
          <p:nvPr/>
        </p:nvSpPr>
        <p:spPr>
          <a:xfrm>
            <a:off x="-1183328" y="2450610"/>
            <a:ext cx="11309400" cy="1280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68"/>
              </a:lnSpc>
            </a:pPr>
            <a:r>
              <a:rPr lang="en-US" sz="78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FoamWash LG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1183328" y="3664856"/>
            <a:ext cx="11309400" cy="91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5"/>
              </a:lnSpc>
            </a:pPr>
            <a:r>
              <a:rPr lang="en-US" sz="55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Proyecto productivo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3913" y="5762379"/>
            <a:ext cx="11309400" cy="2313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Deimer Jesús González Jiménez </a:t>
            </a:r>
          </a:p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Cristian Andrés Criollo Tovar </a:t>
            </a:r>
          </a:p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Carolina Gómez Rodríguez</a:t>
            </a:r>
          </a:p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Michel Alejandra Quintero Aragon</a:t>
            </a:r>
          </a:p>
          <a:p>
            <a:pPr algn="l">
              <a:lnSpc>
                <a:spcPts val="3552"/>
              </a:lnSpc>
            </a:pPr>
            <a:r>
              <a:rPr lang="en-US" sz="32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Marlon Narváes Alexis Eraso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85784" y="3595146"/>
            <a:ext cx="6407835" cy="3603173"/>
          </a:xfrm>
          <a:custGeom>
            <a:avLst/>
            <a:gdLst/>
            <a:ahLst/>
            <a:cxnLst/>
            <a:rect l="l" t="t" r="r" b="b"/>
            <a:pathLst>
              <a:path w="6407835" h="3603173">
                <a:moveTo>
                  <a:pt x="0" y="0"/>
                </a:moveTo>
                <a:lnTo>
                  <a:pt x="6407835" y="0"/>
                </a:lnTo>
                <a:lnTo>
                  <a:pt x="6407835" y="3603173"/>
                </a:lnTo>
                <a:lnTo>
                  <a:pt x="0" y="3603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426" b="-18426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559653"/>
            <a:chOff x="0" y="0"/>
            <a:chExt cx="5002297" cy="6741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674147"/>
            </a:xfrm>
            <a:custGeom>
              <a:avLst/>
              <a:gdLst/>
              <a:ahLst/>
              <a:cxnLst/>
              <a:rect l="l" t="t" r="r" b="b"/>
              <a:pathLst>
                <a:path w="5002297" h="674147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67218"/>
                  </a:lnTo>
                  <a:cubicBezTo>
                    <a:pt x="5002297" y="669056"/>
                    <a:pt x="5001567" y="670818"/>
                    <a:pt x="5000267" y="672118"/>
                  </a:cubicBezTo>
                  <a:cubicBezTo>
                    <a:pt x="4998968" y="673417"/>
                    <a:pt x="4997205" y="674147"/>
                    <a:pt x="4995368" y="674147"/>
                  </a:cubicBezTo>
                  <a:lnTo>
                    <a:pt x="6929" y="674147"/>
                  </a:lnTo>
                  <a:cubicBezTo>
                    <a:pt x="3102" y="674147"/>
                    <a:pt x="0" y="671045"/>
                    <a:pt x="0" y="667218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731297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489300" y="632698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Objetivos especificos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808687"/>
            <a:ext cx="8319563" cy="4056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Gestionar reportes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Generar reportes automáticos sobre reservas, servicios realizados, ingresos y desempeño del personal, facilitando la gestión operativa y administrativa.</a:t>
            </a: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327278" y="822181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3" y="0"/>
                </a:lnTo>
                <a:lnTo>
                  <a:pt x="1403123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4984219" y="7790900"/>
            <a:ext cx="11309400" cy="43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</a:pPr>
            <a:r>
              <a:rPr lang="en-US" sz="2700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Figura 9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335848" y="3666261"/>
            <a:ext cx="7365048" cy="4906111"/>
          </a:xfrm>
          <a:custGeom>
            <a:avLst/>
            <a:gdLst/>
            <a:ahLst/>
            <a:cxnLst/>
            <a:rect l="l" t="t" r="r" b="b"/>
            <a:pathLst>
              <a:path w="7365048" h="4906111">
                <a:moveTo>
                  <a:pt x="0" y="0"/>
                </a:moveTo>
                <a:lnTo>
                  <a:pt x="7365048" y="0"/>
                </a:lnTo>
                <a:lnTo>
                  <a:pt x="7365048" y="4906111"/>
                </a:lnTo>
                <a:lnTo>
                  <a:pt x="0" y="49061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TextBox 6"/>
          <p:cNvSpPr txBox="1"/>
          <p:nvPr/>
        </p:nvSpPr>
        <p:spPr>
          <a:xfrm>
            <a:off x="5483161" y="449074"/>
            <a:ext cx="7321677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Justificación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0928" y="3348176"/>
            <a:ext cx="9204466" cy="6067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Lavados González presta servicios de limpieza a domicilio de mobiliarios en Bogotá D.C. y municipios cercanos. Actualmente, enfrenta problemas de desorganización debido a la gestión manual de procesos como programación de servicios y asignación de personal. los cuales se realizan mediante llamadas, mensajes y registros en cuadernos.</a:t>
            </a:r>
            <a:endParaRPr lang="en-US" sz="4400" dirty="0">
              <a:solidFill>
                <a:srgbClr val="231F2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428525" y="8301862"/>
            <a:ext cx="6382365" cy="47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u="sng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Figura 10</a:t>
            </a:r>
          </a:p>
        </p:txBody>
      </p:sp>
      <p:sp>
        <p:nvSpPr>
          <p:cNvPr id="9" name="Freeform 9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689015" y="3552487"/>
            <a:ext cx="5570285" cy="3182025"/>
          </a:xfrm>
          <a:custGeom>
            <a:avLst/>
            <a:gdLst/>
            <a:ahLst/>
            <a:cxnLst/>
            <a:rect l="l" t="t" r="r" b="b"/>
            <a:pathLst>
              <a:path w="5570285" h="3182025">
                <a:moveTo>
                  <a:pt x="0" y="0"/>
                </a:moveTo>
                <a:lnTo>
                  <a:pt x="5570285" y="0"/>
                </a:lnTo>
                <a:lnTo>
                  <a:pt x="5570285" y="3182026"/>
                </a:lnTo>
                <a:lnTo>
                  <a:pt x="0" y="3182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TextBox 3"/>
          <p:cNvSpPr txBox="1"/>
          <p:nvPr/>
        </p:nvSpPr>
        <p:spPr>
          <a:xfrm>
            <a:off x="1028700" y="1372234"/>
            <a:ext cx="10036458" cy="7390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situación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genera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retrasos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errores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operativos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afecta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experiencia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cliente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just">
              <a:lnSpc>
                <a:spcPts val="5319"/>
              </a:lnSpc>
            </a:pPr>
            <a:endParaRPr lang="en-US" sz="3799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19"/>
              </a:lnSpc>
            </a:pP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Ante la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falta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digitalización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se propone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desarrollo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FoamWash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LG,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orientado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automatizar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logística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permitir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agendamiento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línea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mejorar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seguimiento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las solicitudes. Este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contribuirá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reducir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errores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optimizar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tiempos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respuesta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consolidar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presencia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digital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funcional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para la </a:t>
            </a:r>
            <a:r>
              <a:rPr lang="en-US" sz="3799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empresa</a:t>
            </a:r>
            <a:r>
              <a:rPr lang="en-US" sz="3799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71754" y="3291502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1727956" y="2752903"/>
            <a:ext cx="5972940" cy="5005462"/>
          </a:xfrm>
          <a:custGeom>
            <a:avLst/>
            <a:gdLst/>
            <a:ahLst/>
            <a:cxnLst/>
            <a:rect l="l" t="t" r="r" b="b"/>
            <a:pathLst>
              <a:path w="5972940" h="5005462">
                <a:moveTo>
                  <a:pt x="0" y="0"/>
                </a:moveTo>
                <a:lnTo>
                  <a:pt x="5972940" y="0"/>
                </a:lnTo>
                <a:lnTo>
                  <a:pt x="5972940" y="5005463"/>
                </a:lnTo>
                <a:lnTo>
                  <a:pt x="0" y="50054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1736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2839580" y="449074"/>
            <a:ext cx="12608841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Delimitación y alcance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856" y="2677721"/>
            <a:ext cx="10632065" cy="5389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Este sistema contempla funcionalidades como el formulario de solicitud de servicios y un módulo de contacto para la comunicación directa con los clientes. Se estima que el desarrollo y puesta en marcha del sistema se llevará a cabo en un periodo aproximado de 18 meses, garantizando así una solución integral que contribuya a mejorar la eficiencia operativa y la experiencia del cliente.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81415" y="7826892"/>
            <a:ext cx="5667006" cy="24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(Carlos Albares , 2020)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60921" y="2224028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12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194803" y="3630493"/>
            <a:ext cx="5064497" cy="3798373"/>
          </a:xfrm>
          <a:custGeom>
            <a:avLst/>
            <a:gdLst/>
            <a:ahLst/>
            <a:cxnLst/>
            <a:rect l="l" t="t" r="r" b="b"/>
            <a:pathLst>
              <a:path w="5064497" h="3798373">
                <a:moveTo>
                  <a:pt x="0" y="0"/>
                </a:moveTo>
                <a:lnTo>
                  <a:pt x="5064497" y="0"/>
                </a:lnTo>
                <a:lnTo>
                  <a:pt x="5064497" y="3798373"/>
                </a:lnTo>
                <a:lnTo>
                  <a:pt x="0" y="3798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TextBox 6"/>
          <p:cNvSpPr txBox="1"/>
          <p:nvPr/>
        </p:nvSpPr>
        <p:spPr>
          <a:xfrm>
            <a:off x="655399" y="494029"/>
            <a:ext cx="1627210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Técnicas para recolectar información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5399" y="4991100"/>
            <a:ext cx="10632065" cy="2722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Instrumento</a:t>
            </a: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Se realizará un cuestionario (con preguntas para los clientes, trabajadores y el jefe)</a:t>
            </a: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11813870" y="3165673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13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098433" y="4121542"/>
            <a:ext cx="5160867" cy="4426434"/>
          </a:xfrm>
          <a:custGeom>
            <a:avLst/>
            <a:gdLst/>
            <a:ahLst/>
            <a:cxnLst/>
            <a:rect l="l" t="t" r="r" b="b"/>
            <a:pathLst>
              <a:path w="5160867" h="4426434">
                <a:moveTo>
                  <a:pt x="0" y="0"/>
                </a:moveTo>
                <a:lnTo>
                  <a:pt x="5160867" y="0"/>
                </a:lnTo>
                <a:lnTo>
                  <a:pt x="5160867" y="4426434"/>
                </a:lnTo>
                <a:lnTo>
                  <a:pt x="0" y="44264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0367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TextBox 6"/>
          <p:cNvSpPr txBox="1"/>
          <p:nvPr/>
        </p:nvSpPr>
        <p:spPr>
          <a:xfrm>
            <a:off x="987195" y="337185"/>
            <a:ext cx="1627210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 u="sng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3" tooltip="https://docs.google.com/forms/d/e/1FAIpQLSdVZPCRP0GMLzxeISUdB0AWq2bi88WXBevYLHmr9vN6kq_UTw/viewform?usp=header"/>
              </a:rPr>
              <a:t>Trabajadores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4491" y="2128778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Preguntas: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491" y="2723071"/>
            <a:ext cx="10632065" cy="6723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¿Cómo llegan actualmente los clientes a solicitar los servicios?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¿Cuántos clientes preguntan si existe un sistema de informacion?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¿los clientes piden ver trabajos anteriores (fotos, referencias)?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¿Con qué frecuencia los clientes piden ver trabajos anteriores (fotos, referencias)? si respondió que no en la pregunta anterior, no responda esta pregunta</a:t>
            </a:r>
          </a:p>
        </p:txBody>
      </p:sp>
      <p:sp>
        <p:nvSpPr>
          <p:cNvPr id="9" name="Freeform 9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11947085" y="3860557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14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01420"/>
            <a:ext cx="11245522" cy="8056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¿Qué tan útil considera contar con un catálogo visual para explicar los servicios?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¿Tienen acceso a herramientas digitales para mostrar el portafolio de servicios? 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¿Ha habido situaciones en las que no se concreta un servicio debido a falta de información clara?  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¿Cuáles son las preguntas más comunes que hacen los clientes al contratar un servicio?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 ¿Qué beneficios o desventajas perciben en contar con una Sistema de información para atender clientes?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10. ¿Qué tan importante consideran tener una presencia digital propia hoy en día?</a:t>
            </a:r>
          </a:p>
        </p:txBody>
      </p:sp>
      <p:sp>
        <p:nvSpPr>
          <p:cNvPr id="3" name="Freeform 3"/>
          <p:cNvSpPr/>
          <p:nvPr/>
        </p:nvSpPr>
        <p:spPr>
          <a:xfrm>
            <a:off x="12274222" y="2479371"/>
            <a:ext cx="5328258" cy="5328258"/>
          </a:xfrm>
          <a:custGeom>
            <a:avLst/>
            <a:gdLst/>
            <a:ahLst/>
            <a:cxnLst/>
            <a:rect l="l" t="t" r="r" b="b"/>
            <a:pathLst>
              <a:path w="5328258" h="5328258">
                <a:moveTo>
                  <a:pt x="0" y="0"/>
                </a:moveTo>
                <a:lnTo>
                  <a:pt x="5328258" y="0"/>
                </a:lnTo>
                <a:lnTo>
                  <a:pt x="5328258" y="5328258"/>
                </a:lnTo>
                <a:lnTo>
                  <a:pt x="0" y="53282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TextBox 5"/>
          <p:cNvSpPr txBox="1"/>
          <p:nvPr/>
        </p:nvSpPr>
        <p:spPr>
          <a:xfrm>
            <a:off x="12551642" y="3124335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15</a:t>
            </a:r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187346" y="4203933"/>
            <a:ext cx="5071954" cy="3594902"/>
          </a:xfrm>
          <a:custGeom>
            <a:avLst/>
            <a:gdLst/>
            <a:ahLst/>
            <a:cxnLst/>
            <a:rect l="l" t="t" r="r" b="b"/>
            <a:pathLst>
              <a:path w="5071954" h="3594902">
                <a:moveTo>
                  <a:pt x="0" y="0"/>
                </a:moveTo>
                <a:lnTo>
                  <a:pt x="5071954" y="0"/>
                </a:lnTo>
                <a:lnTo>
                  <a:pt x="5071954" y="3594902"/>
                </a:lnTo>
                <a:lnTo>
                  <a:pt x="0" y="3594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72" r="-15253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TextBox 6"/>
          <p:cNvSpPr txBox="1"/>
          <p:nvPr/>
        </p:nvSpPr>
        <p:spPr>
          <a:xfrm>
            <a:off x="987195" y="337185"/>
            <a:ext cx="1627210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 u="sng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3" tooltip="https://docs.google.com/forms/d/e/1FAIpQLSebGjqVjlBmuhPyURH-w4oFKExMtYcez_TR12IME2obMrjX8w/viewform?usp=header"/>
              </a:rPr>
              <a:t>Clientes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5399" y="2705734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Preguntas: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5399" y="3563619"/>
            <a:ext cx="10632065" cy="4723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¿Cómo conoció a la empresa Lavados González?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¿Antes de contratar el servicio buscó su página web o redes sociales?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¿Le resultó fácil encontrar información clara sobre los servicios?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¿Le gustaría poder agendar una cita o pedir cotización por internet?</a:t>
            </a:r>
          </a:p>
        </p:txBody>
      </p:sp>
      <p:sp>
        <p:nvSpPr>
          <p:cNvPr id="9" name="Freeform 9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12187346" y="3658869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16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38860"/>
            <a:ext cx="11245522" cy="872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¿Confía más en empresas que tienen presencia digital (web, redes, Google)?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¿Qué información espera encontrar en un portafolio de servicios?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¿Tuvo dudas al momento de contratar por no tener referencias visuales o testimonios?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¿Considera que una página web aumentaría la confianza en el servicio?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 ¿Qué canales prefiere para comunicarse con una empresa de servicios (WhatsApp, web, llamada, etc.)?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10. ¿En qué medida influiría una mejor presencia en línea en su decisión de contratar o recomendar la empresa?</a:t>
            </a:r>
          </a:p>
        </p:txBody>
      </p:sp>
      <p:sp>
        <p:nvSpPr>
          <p:cNvPr id="3" name="Freeform 3"/>
          <p:cNvSpPr/>
          <p:nvPr/>
        </p:nvSpPr>
        <p:spPr>
          <a:xfrm>
            <a:off x="13381501" y="3480824"/>
            <a:ext cx="3877799" cy="3325351"/>
          </a:xfrm>
          <a:custGeom>
            <a:avLst/>
            <a:gdLst/>
            <a:ahLst/>
            <a:cxnLst/>
            <a:rect l="l" t="t" r="r" b="b"/>
            <a:pathLst>
              <a:path w="3877799" h="3325351">
                <a:moveTo>
                  <a:pt x="0" y="0"/>
                </a:moveTo>
                <a:lnTo>
                  <a:pt x="3877799" y="0"/>
                </a:lnTo>
                <a:lnTo>
                  <a:pt x="3877799" y="3325352"/>
                </a:lnTo>
                <a:lnTo>
                  <a:pt x="0" y="33253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554" r="-3066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TextBox 5"/>
          <p:cNvSpPr txBox="1"/>
          <p:nvPr/>
        </p:nvSpPr>
        <p:spPr>
          <a:xfrm>
            <a:off x="12933692" y="2897671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229983" y="3428366"/>
            <a:ext cx="5029317" cy="5029317"/>
          </a:xfrm>
          <a:custGeom>
            <a:avLst/>
            <a:gdLst/>
            <a:ahLst/>
            <a:cxnLst/>
            <a:rect l="l" t="t" r="r" b="b"/>
            <a:pathLst>
              <a:path w="5029317" h="5029317">
                <a:moveTo>
                  <a:pt x="0" y="0"/>
                </a:moveTo>
                <a:lnTo>
                  <a:pt x="5029317" y="0"/>
                </a:lnTo>
                <a:lnTo>
                  <a:pt x="5029317" y="5029316"/>
                </a:lnTo>
                <a:lnTo>
                  <a:pt x="0" y="50293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TextBox 6"/>
          <p:cNvSpPr txBox="1"/>
          <p:nvPr/>
        </p:nvSpPr>
        <p:spPr>
          <a:xfrm>
            <a:off x="987195" y="337185"/>
            <a:ext cx="1627210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 u="sng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3" tooltip="https://docs.google.com/forms/d/e/1FAIpQLSf9EYA82oUy_xBOvF6IttowHV-Z23boTkJEe6rhHadckkqL9g/viewform?usp=header"/>
              </a:rPr>
              <a:t>Gerente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5399" y="2216784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Preguntas: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5399" y="2872740"/>
            <a:ext cx="10632065" cy="6723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¿Qué estrategias de promoción usa actualmente para atraer clientes?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¿Considera que la presencia en internet podría generar nuevas oportunidades para la empresa?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¿Ha intentado anteriormente crear una página web o portafolio digital?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¿Qué obstáculos ha enfrentado para implementar herramientas digitales?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¿Qué tipo de contenido cree que debería incluir el portafolio de servicios?</a:t>
            </a:r>
          </a:p>
        </p:txBody>
      </p:sp>
      <p:sp>
        <p:nvSpPr>
          <p:cNvPr id="9" name="Freeform 9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11802359" y="2882265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558387"/>
            <a:ext cx="9812817" cy="4697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Lavados González es una empresa dedicada a la limpieza de mobiliarios a domicilio, operando en Bogotá D.C. y municipios cercanos. Su servicio abarca la atención de sofás, sillas, colchones, alfombras y otros elementos del hogar.</a:t>
            </a:r>
          </a:p>
          <a:p>
            <a:pPr algn="just">
              <a:lnSpc>
                <a:spcPts val="4620"/>
              </a:lnSpc>
            </a:pPr>
            <a:endParaRPr lang="en-US" sz="3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 embargo, la empresa enfrenta serias limitaciones operativas debido a la gestión manual de sus procesos,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096823"/>
            <a:chOff x="0" y="0"/>
            <a:chExt cx="5002297" cy="5522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552250"/>
            </a:xfrm>
            <a:custGeom>
              <a:avLst/>
              <a:gdLst/>
              <a:ahLst/>
              <a:cxnLst/>
              <a:rect l="l" t="t" r="r" b="b"/>
              <a:pathLst>
                <a:path w="5002297" h="552250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45320"/>
                  </a:lnTo>
                  <a:cubicBezTo>
                    <a:pt x="5002297" y="547158"/>
                    <a:pt x="5001567" y="548921"/>
                    <a:pt x="5000267" y="550220"/>
                  </a:cubicBezTo>
                  <a:cubicBezTo>
                    <a:pt x="4998968" y="551520"/>
                    <a:pt x="4997205" y="552250"/>
                    <a:pt x="4995368" y="552250"/>
                  </a:cubicBezTo>
                  <a:lnTo>
                    <a:pt x="6929" y="552250"/>
                  </a:lnTo>
                  <a:cubicBezTo>
                    <a:pt x="3102" y="552250"/>
                    <a:pt x="0" y="549147"/>
                    <a:pt x="0" y="545320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609400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12188393" y="3413626"/>
            <a:ext cx="5220613" cy="5120602"/>
          </a:xfrm>
          <a:custGeom>
            <a:avLst/>
            <a:gdLst/>
            <a:ahLst/>
            <a:cxnLst/>
            <a:rect l="l" t="t" r="r" b="b"/>
            <a:pathLst>
              <a:path w="5220613" h="5120602">
                <a:moveTo>
                  <a:pt x="0" y="0"/>
                </a:moveTo>
                <a:lnTo>
                  <a:pt x="5220614" y="0"/>
                </a:lnTo>
                <a:lnTo>
                  <a:pt x="5220614" y="5120602"/>
                </a:lnTo>
                <a:lnTo>
                  <a:pt x="0" y="51206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/>
          <p:cNvSpPr txBox="1"/>
          <p:nvPr/>
        </p:nvSpPr>
        <p:spPr>
          <a:xfrm>
            <a:off x="3489300" y="509297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3"/>
              </a:lnSpc>
            </a:pPr>
            <a:r>
              <a:rPr lang="en-US" sz="73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Planteamiento del problema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48096" y="2944615"/>
            <a:ext cx="11309400" cy="43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</a:pPr>
            <a:r>
              <a:rPr lang="en-US" sz="2700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Figura 1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22822"/>
            <a:ext cx="11245522" cy="872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¿Ha identificado una demanda por parte de los clientes en cuanto a referencias visuales o trabajos anteriores?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¿Cómo organiza actualmente la oferta de servicios y la gestión de citas?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¿Ha evaluado invertir en marketing digital o redes sociales?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 ¿Cómo percibe la relación entre la imagen digital de la empresa y la confianza o intención de compra de los clientes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10.¿Qué disposición tiene para implementar herramientas digitales que optimicen la gestión del servicio?</a:t>
            </a:r>
          </a:p>
        </p:txBody>
      </p:sp>
      <p:sp>
        <p:nvSpPr>
          <p:cNvPr id="3" name="Freeform 3"/>
          <p:cNvSpPr/>
          <p:nvPr/>
        </p:nvSpPr>
        <p:spPr>
          <a:xfrm>
            <a:off x="12781197" y="3427885"/>
            <a:ext cx="5150064" cy="3431230"/>
          </a:xfrm>
          <a:custGeom>
            <a:avLst/>
            <a:gdLst/>
            <a:ahLst/>
            <a:cxnLst/>
            <a:rect l="l" t="t" r="r" b="b"/>
            <a:pathLst>
              <a:path w="5150064" h="3431230">
                <a:moveTo>
                  <a:pt x="0" y="0"/>
                </a:moveTo>
                <a:lnTo>
                  <a:pt x="5150064" y="0"/>
                </a:lnTo>
                <a:lnTo>
                  <a:pt x="5150064" y="3431230"/>
                </a:lnTo>
                <a:lnTo>
                  <a:pt x="0" y="343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TextBox 5"/>
          <p:cNvSpPr txBox="1"/>
          <p:nvPr/>
        </p:nvSpPr>
        <p:spPr>
          <a:xfrm>
            <a:off x="12435332" y="2963065"/>
            <a:ext cx="2386709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Figura 19</a:t>
            </a:r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509921" y="1483112"/>
            <a:ext cx="12230547" cy="8749426"/>
          </a:xfrm>
          <a:custGeom>
            <a:avLst/>
            <a:gdLst/>
            <a:ahLst/>
            <a:cxnLst/>
            <a:rect l="l" t="t" r="r" b="b"/>
            <a:pathLst>
              <a:path w="12230547" h="8749426">
                <a:moveTo>
                  <a:pt x="0" y="0"/>
                </a:moveTo>
                <a:lnTo>
                  <a:pt x="12230547" y="0"/>
                </a:lnTo>
                <a:lnTo>
                  <a:pt x="12230547" y="8749426"/>
                </a:lnTo>
                <a:lnTo>
                  <a:pt x="0" y="87494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2932657" y="13902"/>
            <a:ext cx="12184299" cy="146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BPMN proceso pedido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3983256" y="1794213"/>
            <a:ext cx="9616393" cy="7554125"/>
          </a:xfrm>
          <a:custGeom>
            <a:avLst/>
            <a:gdLst/>
            <a:ahLst/>
            <a:cxnLst/>
            <a:rect l="l" t="t" r="r" b="b"/>
            <a:pathLst>
              <a:path w="9616393" h="7554125">
                <a:moveTo>
                  <a:pt x="0" y="0"/>
                </a:moveTo>
                <a:lnTo>
                  <a:pt x="9616392" y="0"/>
                </a:lnTo>
                <a:lnTo>
                  <a:pt x="9616392" y="7554124"/>
                </a:lnTo>
                <a:lnTo>
                  <a:pt x="0" y="75541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8539" t="-2347" b="-15115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7217569" y="13902"/>
            <a:ext cx="3614475" cy="1469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BPMN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96190" y="9291187"/>
            <a:ext cx="7561549" cy="757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143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4" tooltip="https://drive.google.com/file/d/1SNsjG3u4WbSHohRB7wsz8ic64Xb8t93o/view?usp=sharing"/>
              </a:rPr>
              <a:t>https://drive.google.com/file/d/1SNsjG3u4WbSHohRB7wsz8ic64Xb8t93o/view?usp=sharing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77514" y="13902"/>
            <a:ext cx="12694585" cy="146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Requisitos de software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4492" y="2721018"/>
            <a:ext cx="8436960" cy="6723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RF01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Ingresar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RF02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Registrarse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cliente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RF03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sesión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RF04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Consultar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ofrecidos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ctr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RF05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olicitar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limpieza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RF06 – Registrar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RF07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Recibir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notificaciones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estado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RF08 – Registrar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0" y="2150787"/>
            <a:ext cx="8670314" cy="6723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RF09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Asignar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empleado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RF10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Confirmar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RF11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Consultar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historial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cliente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RF12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reportes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ingresos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RF13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Recuperar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contraseña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RF14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Cerrar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sesión</a:t>
            </a: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54492" y="2150787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RF</a:t>
            </a:r>
          </a:p>
        </p:txBody>
      </p:sp>
      <p:sp>
        <p:nvSpPr>
          <p:cNvPr id="9" name="Freeform 9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AutoShape 10"/>
          <p:cNvSpPr/>
          <p:nvPr/>
        </p:nvSpPr>
        <p:spPr>
          <a:xfrm flipH="1">
            <a:off x="9024806" y="1896832"/>
            <a:ext cx="0" cy="839016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77514" y="13902"/>
            <a:ext cx="12694585" cy="146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Requisitos de software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4492" y="2150787"/>
            <a:ext cx="8436960" cy="8056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endParaRPr dirty="0"/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RF15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agenda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asignados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RF16 – Marcar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finalizado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RF17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detalles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RF18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Notificación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nuevos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asignados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54492" y="2150787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RF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AutoShape 9"/>
          <p:cNvSpPr/>
          <p:nvPr/>
        </p:nvSpPr>
        <p:spPr>
          <a:xfrm flipH="1">
            <a:off x="9024806" y="1896832"/>
            <a:ext cx="0" cy="839016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9253406" y="2150787"/>
            <a:ext cx="8436960" cy="605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RF19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Gestionar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usuarios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RF20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Asignar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órdenes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empleados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RF21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Reasignar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caso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imprevistos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RF22 –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reportes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realizados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3800" dirty="0" err="1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administrador</a:t>
            </a:r>
            <a:r>
              <a:rPr lang="en-US" sz="3800" dirty="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algn="just">
              <a:lnSpc>
                <a:spcPts val="5320"/>
              </a:lnSpc>
            </a:pPr>
            <a:endParaRPr lang="en-US" sz="3800" dirty="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77514" y="13902"/>
            <a:ext cx="12694585" cy="146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Requisitos de software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4492" y="2150787"/>
            <a:ext cx="8436960" cy="872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endParaRPr/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RF23 – Visualizar estadísticas del sistema (administrador)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RF24 – Filtrar órdenes por estado (administrador)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RF25 – Validar disponibilidad del empleado (administrador)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RF26 – Registrar observaciones del servicio (trabajador)</a:t>
            </a: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54492" y="2150787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RF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AutoShape 9"/>
          <p:cNvSpPr/>
          <p:nvPr/>
        </p:nvSpPr>
        <p:spPr>
          <a:xfrm flipH="1">
            <a:off x="9024806" y="1896832"/>
            <a:ext cx="0" cy="839016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9253406" y="2150787"/>
            <a:ext cx="8436960" cy="6723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RF27 – Ver historial de servicios asignados (trabajador)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RF28 – Controlar acceso por roles (administrador)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RF29 – Consultar indicadores de productividad (administrador)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RF30 – Exportar datos del sistema (administrador)</a:t>
            </a: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5320"/>
              </a:lnSpc>
            </a:pPr>
            <a:endParaRPr lang="en-US" sz="3800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-486966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77514" y="13902"/>
            <a:ext cx="12694585" cy="146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8584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Requisitos de software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4492" y="2150787"/>
            <a:ext cx="10632065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RNF</a:t>
            </a:r>
          </a:p>
        </p:txBody>
      </p:sp>
      <p:sp>
        <p:nvSpPr>
          <p:cNvPr id="7" name="Freeform 7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AutoShape 8"/>
          <p:cNvSpPr/>
          <p:nvPr/>
        </p:nvSpPr>
        <p:spPr>
          <a:xfrm flipH="1">
            <a:off x="9024806" y="1896832"/>
            <a:ext cx="0" cy="839016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9253406" y="1892619"/>
            <a:ext cx="8436960" cy="8056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RNF06 – Ser accesible desde dispositivos móviles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RNF07 – Mostrar una interfaz intuitiva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RNF08 – Facilitar actualización sin afectar el servicio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RNF09 – Permitir ampliación de funcionalidades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RNF10 – Ser compatible con navegadores populares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RNF11 – Integrarse con redes sociales y correo electrónico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9246" y="2723072"/>
            <a:ext cx="8436960" cy="6723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RNF01 – Proteger los datos de los usuarios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RNF02 – Registrar el acceso según roles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RNF03 – Registrar actividad en bitácora</a:t>
            </a:r>
          </a:p>
          <a:p>
            <a:pPr marL="820421" lvl="1" indent="-410210" algn="just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RNF04 – Estar disponible el 99% del tiempo</a:t>
            </a: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RNF05 – Procesar solicitudes simultáneas sin errores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242564" y="2822891"/>
            <a:ext cx="15802871" cy="5985338"/>
          </a:xfrm>
          <a:custGeom>
            <a:avLst/>
            <a:gdLst/>
            <a:ahLst/>
            <a:cxnLst/>
            <a:rect l="l" t="t" r="r" b="b"/>
            <a:pathLst>
              <a:path w="15802871" h="5985338">
                <a:moveTo>
                  <a:pt x="0" y="0"/>
                </a:moveTo>
                <a:lnTo>
                  <a:pt x="15802872" y="0"/>
                </a:lnTo>
                <a:lnTo>
                  <a:pt x="15802872" y="5985338"/>
                </a:lnTo>
                <a:lnTo>
                  <a:pt x="0" y="59853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816240" y="3300827"/>
            <a:ext cx="16716894" cy="5015068"/>
          </a:xfrm>
          <a:custGeom>
            <a:avLst/>
            <a:gdLst/>
            <a:ahLst/>
            <a:cxnLst/>
            <a:rect l="l" t="t" r="r" b="b"/>
            <a:pathLst>
              <a:path w="16716894" h="5015068">
                <a:moveTo>
                  <a:pt x="0" y="0"/>
                </a:moveTo>
                <a:lnTo>
                  <a:pt x="16716893" y="0"/>
                </a:lnTo>
                <a:lnTo>
                  <a:pt x="16716893" y="5015068"/>
                </a:lnTo>
                <a:lnTo>
                  <a:pt x="0" y="50150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677919" y="3712762"/>
            <a:ext cx="16932162" cy="4508188"/>
          </a:xfrm>
          <a:custGeom>
            <a:avLst/>
            <a:gdLst/>
            <a:ahLst/>
            <a:cxnLst/>
            <a:rect l="l" t="t" r="r" b="b"/>
            <a:pathLst>
              <a:path w="16932162" h="4508188">
                <a:moveTo>
                  <a:pt x="0" y="0"/>
                </a:moveTo>
                <a:lnTo>
                  <a:pt x="16932162" y="0"/>
                </a:lnTo>
                <a:lnTo>
                  <a:pt x="16932162" y="4508188"/>
                </a:lnTo>
                <a:lnTo>
                  <a:pt x="0" y="45081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27960"/>
            <a:ext cx="9812817" cy="527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como la programación de servicios, asignación de personal y control de pagos. Estas tareas se realizan mediante llamadas, mensajes por WhatsApp y registros en cuadernos, lo que genera desorganización, retrasos en la atención, errores en la coordinación y falta de trazabilidad. Esta situación genera ineficiencias operativas, errores en la coordinación de servicios y dificultades para llevar trazabilidad de los procesos.</a:t>
            </a:r>
          </a:p>
        </p:txBody>
      </p:sp>
      <p:sp>
        <p:nvSpPr>
          <p:cNvPr id="3" name="Freeform 3"/>
          <p:cNvSpPr/>
          <p:nvPr/>
        </p:nvSpPr>
        <p:spPr>
          <a:xfrm>
            <a:off x="11945259" y="2436059"/>
            <a:ext cx="3997763" cy="5414881"/>
          </a:xfrm>
          <a:custGeom>
            <a:avLst/>
            <a:gdLst/>
            <a:ahLst/>
            <a:cxnLst/>
            <a:rect l="l" t="t" r="r" b="b"/>
            <a:pathLst>
              <a:path w="3997763" h="5414881">
                <a:moveTo>
                  <a:pt x="0" y="0"/>
                </a:moveTo>
                <a:lnTo>
                  <a:pt x="3997763" y="0"/>
                </a:lnTo>
                <a:lnTo>
                  <a:pt x="3997763" y="5414882"/>
                </a:lnTo>
                <a:lnTo>
                  <a:pt x="0" y="54148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TextBox 4"/>
          <p:cNvSpPr txBox="1"/>
          <p:nvPr/>
        </p:nvSpPr>
        <p:spPr>
          <a:xfrm>
            <a:off x="7191344" y="2005148"/>
            <a:ext cx="11309400" cy="43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</a:pPr>
            <a:r>
              <a:rPr lang="en-US" sz="2700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Figura 2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701562" y="3308285"/>
            <a:ext cx="17259300" cy="5264086"/>
          </a:xfrm>
          <a:custGeom>
            <a:avLst/>
            <a:gdLst/>
            <a:ahLst/>
            <a:cxnLst/>
            <a:rect l="l" t="t" r="r" b="b"/>
            <a:pathLst>
              <a:path w="17259300" h="5264086">
                <a:moveTo>
                  <a:pt x="0" y="0"/>
                </a:moveTo>
                <a:lnTo>
                  <a:pt x="17259300" y="0"/>
                </a:lnTo>
                <a:lnTo>
                  <a:pt x="17259300" y="5264087"/>
                </a:lnTo>
                <a:lnTo>
                  <a:pt x="0" y="5264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600971" y="3317218"/>
            <a:ext cx="16932162" cy="5693439"/>
          </a:xfrm>
          <a:custGeom>
            <a:avLst/>
            <a:gdLst/>
            <a:ahLst/>
            <a:cxnLst/>
            <a:rect l="l" t="t" r="r" b="b"/>
            <a:pathLst>
              <a:path w="16932162" h="5693439">
                <a:moveTo>
                  <a:pt x="0" y="0"/>
                </a:moveTo>
                <a:lnTo>
                  <a:pt x="16932162" y="0"/>
                </a:lnTo>
                <a:lnTo>
                  <a:pt x="16932162" y="5693439"/>
                </a:lnTo>
                <a:lnTo>
                  <a:pt x="0" y="5693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891783" y="3744124"/>
            <a:ext cx="16504433" cy="4518089"/>
          </a:xfrm>
          <a:custGeom>
            <a:avLst/>
            <a:gdLst/>
            <a:ahLst/>
            <a:cxnLst/>
            <a:rect l="l" t="t" r="r" b="b"/>
            <a:pathLst>
              <a:path w="16504433" h="4518089">
                <a:moveTo>
                  <a:pt x="0" y="0"/>
                </a:moveTo>
                <a:lnTo>
                  <a:pt x="16504434" y="0"/>
                </a:lnTo>
                <a:lnTo>
                  <a:pt x="16504434" y="4518089"/>
                </a:lnTo>
                <a:lnTo>
                  <a:pt x="0" y="45180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600971" y="3493091"/>
            <a:ext cx="16932162" cy="4614014"/>
          </a:xfrm>
          <a:custGeom>
            <a:avLst/>
            <a:gdLst/>
            <a:ahLst/>
            <a:cxnLst/>
            <a:rect l="l" t="t" r="r" b="b"/>
            <a:pathLst>
              <a:path w="16932162" h="4614014">
                <a:moveTo>
                  <a:pt x="0" y="0"/>
                </a:moveTo>
                <a:lnTo>
                  <a:pt x="16932162" y="0"/>
                </a:lnTo>
                <a:lnTo>
                  <a:pt x="16932162" y="4614014"/>
                </a:lnTo>
                <a:lnTo>
                  <a:pt x="0" y="46140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677919" y="3566832"/>
            <a:ext cx="16932162" cy="4614014"/>
          </a:xfrm>
          <a:custGeom>
            <a:avLst/>
            <a:gdLst/>
            <a:ahLst/>
            <a:cxnLst/>
            <a:rect l="l" t="t" r="r" b="b"/>
            <a:pathLst>
              <a:path w="16932162" h="4614014">
                <a:moveTo>
                  <a:pt x="0" y="0"/>
                </a:moveTo>
                <a:lnTo>
                  <a:pt x="16932162" y="0"/>
                </a:lnTo>
                <a:lnTo>
                  <a:pt x="16932162" y="4614015"/>
                </a:lnTo>
                <a:lnTo>
                  <a:pt x="0" y="4614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764919" y="3338103"/>
            <a:ext cx="16768214" cy="5051425"/>
          </a:xfrm>
          <a:custGeom>
            <a:avLst/>
            <a:gdLst/>
            <a:ahLst/>
            <a:cxnLst/>
            <a:rect l="l" t="t" r="r" b="b"/>
            <a:pathLst>
              <a:path w="16768214" h="5051425">
                <a:moveTo>
                  <a:pt x="0" y="0"/>
                </a:moveTo>
                <a:lnTo>
                  <a:pt x="16768214" y="0"/>
                </a:lnTo>
                <a:lnTo>
                  <a:pt x="16768214" y="5051425"/>
                </a:lnTo>
                <a:lnTo>
                  <a:pt x="0" y="50514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028700" y="3441248"/>
            <a:ext cx="16504433" cy="4971961"/>
          </a:xfrm>
          <a:custGeom>
            <a:avLst/>
            <a:gdLst/>
            <a:ahLst/>
            <a:cxnLst/>
            <a:rect l="l" t="t" r="r" b="b"/>
            <a:pathLst>
              <a:path w="16504433" h="4971961">
                <a:moveTo>
                  <a:pt x="0" y="0"/>
                </a:moveTo>
                <a:lnTo>
                  <a:pt x="16504433" y="0"/>
                </a:lnTo>
                <a:lnTo>
                  <a:pt x="16504433" y="4971960"/>
                </a:lnTo>
                <a:lnTo>
                  <a:pt x="0" y="49719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823068" y="3783582"/>
            <a:ext cx="16641865" cy="4160466"/>
          </a:xfrm>
          <a:custGeom>
            <a:avLst/>
            <a:gdLst/>
            <a:ahLst/>
            <a:cxnLst/>
            <a:rect l="l" t="t" r="r" b="b"/>
            <a:pathLst>
              <a:path w="16641865" h="4160466">
                <a:moveTo>
                  <a:pt x="0" y="0"/>
                </a:moveTo>
                <a:lnTo>
                  <a:pt x="16641864" y="0"/>
                </a:lnTo>
                <a:lnTo>
                  <a:pt x="16641864" y="4160466"/>
                </a:lnTo>
                <a:lnTo>
                  <a:pt x="0" y="41604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1028700" y="3461146"/>
            <a:ext cx="16641865" cy="4805339"/>
          </a:xfrm>
          <a:custGeom>
            <a:avLst/>
            <a:gdLst/>
            <a:ahLst/>
            <a:cxnLst/>
            <a:rect l="l" t="t" r="r" b="b"/>
            <a:pathLst>
              <a:path w="16641865" h="4805339">
                <a:moveTo>
                  <a:pt x="0" y="0"/>
                </a:moveTo>
                <a:lnTo>
                  <a:pt x="16641865" y="0"/>
                </a:lnTo>
                <a:lnTo>
                  <a:pt x="16641865" y="4805339"/>
                </a:lnTo>
                <a:lnTo>
                  <a:pt x="0" y="48053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1028700" y="3318270"/>
            <a:ext cx="16641865" cy="5254102"/>
          </a:xfrm>
          <a:custGeom>
            <a:avLst/>
            <a:gdLst/>
            <a:ahLst/>
            <a:cxnLst/>
            <a:rect l="l" t="t" r="r" b="b"/>
            <a:pathLst>
              <a:path w="16641865" h="5254102">
                <a:moveTo>
                  <a:pt x="0" y="0"/>
                </a:moveTo>
                <a:lnTo>
                  <a:pt x="16641865" y="0"/>
                </a:lnTo>
                <a:lnTo>
                  <a:pt x="16641865" y="5254102"/>
                </a:lnTo>
                <a:lnTo>
                  <a:pt x="0" y="52541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615" b="-512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804644"/>
            <a:ext cx="10120525" cy="1880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39"/>
              </a:lnSpc>
              <a:spcBef>
                <a:spcPct val="0"/>
              </a:spcBef>
            </a:pPr>
            <a:r>
              <a:rPr lang="en-US" sz="5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puede la empresa mejorar la organización de sus servicios?</a:t>
            </a:r>
          </a:p>
        </p:txBody>
      </p:sp>
      <p:sp>
        <p:nvSpPr>
          <p:cNvPr id="3" name="Freeform 3">
            <a:hlinkClick r:id="rId2" tooltip="https://www.google.com/imgres?q=signo%20de%20interrogacion&amp;imgurl=https%3A%2F%2Fthumbs.dreamstime.com%2Fb%2Fsigno-de-interrogaci%25C3%25B3n-preguntas-frecuentes-vector-icono-mensaje-ayuda-del-s%25C3%25ADmbolo-burbuja-voz-informaci%25C3%25B3n-219401726.jpg&amp;imgrefurl=https%3A%2F%2Fes.dreamstime.com%2Fsigno-de-interrogaci%25C3%25B3n-preguntas-frecuentes-vector-icono-mensaje-ayuda-del-s%25C3%25ADmbolo-burbuja-voz-informaci%25C3%25B3n-image219401726&amp;docid=xSy5kGSnpJW9jM&amp;tbnid=6N2-2iDzhvXxAM&amp;vet=12ahUKEwjUiLrkueeNAxU1TTABHcWKAjcQM3oFCIIBEAA..i&amp;w=800&amp;h=800&amp;hcb=2&amp;ved=2ahUKEwjUiLrkueeNAxU1TTABHcWKAjcQM3oFCIIBEAA"/>
          </p:cNvPr>
          <p:cNvSpPr/>
          <p:nvPr/>
        </p:nvSpPr>
        <p:spPr>
          <a:xfrm>
            <a:off x="12266148" y="3530704"/>
            <a:ext cx="4291590" cy="4291590"/>
          </a:xfrm>
          <a:custGeom>
            <a:avLst/>
            <a:gdLst/>
            <a:ahLst/>
            <a:cxnLst/>
            <a:rect l="l" t="t" r="r" b="b"/>
            <a:pathLst>
              <a:path w="4291590" h="4291590">
                <a:moveTo>
                  <a:pt x="0" y="0"/>
                </a:moveTo>
                <a:lnTo>
                  <a:pt x="4291590" y="0"/>
                </a:lnTo>
                <a:lnTo>
                  <a:pt x="4291590" y="4291591"/>
                </a:lnTo>
                <a:lnTo>
                  <a:pt x="0" y="42915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4" name="Group 4"/>
          <p:cNvGrpSpPr/>
          <p:nvPr/>
        </p:nvGrpSpPr>
        <p:grpSpPr>
          <a:xfrm>
            <a:off x="-705096" y="0"/>
            <a:ext cx="18993096" cy="2096823"/>
            <a:chOff x="0" y="0"/>
            <a:chExt cx="5002297" cy="5522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002297" cy="552250"/>
            </a:xfrm>
            <a:custGeom>
              <a:avLst/>
              <a:gdLst/>
              <a:ahLst/>
              <a:cxnLst/>
              <a:rect l="l" t="t" r="r" b="b"/>
              <a:pathLst>
                <a:path w="5002297" h="552250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45320"/>
                  </a:lnTo>
                  <a:cubicBezTo>
                    <a:pt x="5002297" y="547158"/>
                    <a:pt x="5001567" y="548921"/>
                    <a:pt x="5000267" y="550220"/>
                  </a:cubicBezTo>
                  <a:cubicBezTo>
                    <a:pt x="4998968" y="551520"/>
                    <a:pt x="4997205" y="552250"/>
                    <a:pt x="4995368" y="552250"/>
                  </a:cubicBezTo>
                  <a:lnTo>
                    <a:pt x="6929" y="552250"/>
                  </a:lnTo>
                  <a:cubicBezTo>
                    <a:pt x="3102" y="552250"/>
                    <a:pt x="0" y="549147"/>
                    <a:pt x="0" y="545320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5002297" cy="609400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489300" y="489585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3"/>
              </a:lnSpc>
            </a:pPr>
            <a:r>
              <a:rPr lang="en-US" sz="73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Pregunta problema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33746" y="7793720"/>
            <a:ext cx="3864954" cy="430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  <a:spcBef>
                <a:spcPct val="0"/>
              </a:spcBef>
            </a:pPr>
            <a:r>
              <a:rPr lang="en-US" sz="2700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2" tooltip="https://www.google.com/imgres?q=signo%20de%20interrogacion&amp;imgurl=https%3A%2F%2Fthumbs.dreamstime.com%2Fb%2Fsigno-de-interrogaci%25C3%25B3n-preguntas-frecuentes-vector-icono-mensaje-ayuda-del-s%25C3%25ADmbolo-burbuja-voz-informaci%25C3%25B3n-219401726.jpg&amp;imgrefurl=https%3A%2F%2Fes.dreamstime.com%2Fsigno-de-interrogaci%25C3%25B3n-preguntas-frecuentes-vector-icono-mensaje-ayuda-del-s%25C3%25ADmbolo-burbuja-voz-informaci%25C3%25B3n-image219401726&amp;docid=xSy5kGSnpJW9jM&amp;tbnid=6N2-2iDzhvXxAM&amp;vet=12ahUKEwjUiLrkueeNAxU1TTABHcWKAjcQM3oFCIIBEAA..i&amp;w=800&amp;h=800&amp;hcb=2&amp;ved=2ahUKEwjUiLrkueeNAxU1TTABHcWKAjcQM3oFCIIBEAA"/>
              </a:rPr>
              <a:t>Figura </a:t>
            </a:r>
            <a:r>
              <a:rPr lang="en-US" sz="2700" b="1" i="1" u="sng">
                <a:solidFill>
                  <a:srgbClr val="231F2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3</a:t>
            </a:r>
          </a:p>
        </p:txBody>
      </p:sp>
      <p:sp>
        <p:nvSpPr>
          <p:cNvPr id="9" name="Freeform 9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1298296" y="3489616"/>
            <a:ext cx="15961004" cy="4748399"/>
          </a:xfrm>
          <a:custGeom>
            <a:avLst/>
            <a:gdLst/>
            <a:ahLst/>
            <a:cxnLst/>
            <a:rect l="l" t="t" r="r" b="b"/>
            <a:pathLst>
              <a:path w="15961004" h="4748399">
                <a:moveTo>
                  <a:pt x="0" y="0"/>
                </a:moveTo>
                <a:lnTo>
                  <a:pt x="15961004" y="0"/>
                </a:lnTo>
                <a:lnTo>
                  <a:pt x="15961004" y="4748399"/>
                </a:lnTo>
                <a:lnTo>
                  <a:pt x="0" y="4748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/>
          <p:cNvSpPr txBox="1"/>
          <p:nvPr/>
        </p:nvSpPr>
        <p:spPr>
          <a:xfrm>
            <a:off x="1915488" y="449074"/>
            <a:ext cx="15617645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Requisitos funcionales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8282971" y="-1000125"/>
          <a:ext cx="4801216" cy="11287125"/>
        </p:xfrm>
        <a:graphic>
          <a:graphicData uri="http://schemas.openxmlformats.org/drawingml/2006/table">
            <a:tbl>
              <a:tblPr/>
              <a:tblGrid>
                <a:gridCol w="537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8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76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351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¿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RNF01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3926">
                <a:tc>
                  <a:txBody>
                    <a:bodyPr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Nombre del requerimiento: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Servicios 24/7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73926"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Características: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Disponibilidad continua del sistema en todo momento.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0614"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Descripción del requerimiento: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El sistema deberá estar disponible para los usuarios las 24 horas del día, los 7 días de la semana.</a:t>
                      </a:r>
                    </a:p>
                    <a:p>
                      <a:pPr algn="ctr">
                        <a:lnSpc>
                          <a:spcPts val="2520"/>
                        </a:lnSpc>
                      </a:pPr>
                      <a:endParaRPr lang="en-US" sz="2199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5148"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Requisitos funcionales relacionados: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RF02, RF06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Freeform 7"/>
          <p:cNvSpPr/>
          <p:nvPr/>
        </p:nvSpPr>
        <p:spPr>
          <a:xfrm>
            <a:off x="3205152" y="2622134"/>
            <a:ext cx="11877695" cy="7322094"/>
          </a:xfrm>
          <a:custGeom>
            <a:avLst/>
            <a:gdLst/>
            <a:ahLst/>
            <a:cxnLst/>
            <a:rect l="l" t="t" r="r" b="b"/>
            <a:pathLst>
              <a:path w="11877695" h="7322094">
                <a:moveTo>
                  <a:pt x="0" y="0"/>
                </a:moveTo>
                <a:lnTo>
                  <a:pt x="11877696" y="0"/>
                </a:lnTo>
                <a:lnTo>
                  <a:pt x="11877696" y="7322094"/>
                </a:lnTo>
                <a:lnTo>
                  <a:pt x="0" y="73220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2470448" y="9273317"/>
            <a:ext cx="1692233" cy="497776"/>
            <a:chOff x="0" y="0"/>
            <a:chExt cx="445691" cy="1311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45691" cy="131101"/>
            </a:xfrm>
            <a:custGeom>
              <a:avLst/>
              <a:gdLst/>
              <a:ahLst/>
              <a:cxnLst/>
              <a:rect l="l" t="t" r="r" b="b"/>
              <a:pathLst>
                <a:path w="445691" h="131101">
                  <a:moveTo>
                    <a:pt x="0" y="0"/>
                  </a:moveTo>
                  <a:lnTo>
                    <a:pt x="445691" y="0"/>
                  </a:lnTo>
                  <a:lnTo>
                    <a:pt x="445691" y="131101"/>
                  </a:lnTo>
                  <a:lnTo>
                    <a:pt x="0" y="1311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45691" cy="1692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888289" y="3106969"/>
            <a:ext cx="15020057" cy="5513692"/>
          </a:xfrm>
          <a:custGeom>
            <a:avLst/>
            <a:gdLst/>
            <a:ahLst/>
            <a:cxnLst/>
            <a:rect l="l" t="t" r="r" b="b"/>
            <a:pathLst>
              <a:path w="15020057" h="5513692">
                <a:moveTo>
                  <a:pt x="0" y="0"/>
                </a:moveTo>
                <a:lnTo>
                  <a:pt x="15020057" y="0"/>
                </a:lnTo>
                <a:lnTo>
                  <a:pt x="15020057" y="5513692"/>
                </a:lnTo>
                <a:lnTo>
                  <a:pt x="0" y="5513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2033361" y="3373116"/>
            <a:ext cx="14524377" cy="4901477"/>
          </a:xfrm>
          <a:custGeom>
            <a:avLst/>
            <a:gdLst/>
            <a:ahLst/>
            <a:cxnLst/>
            <a:rect l="l" t="t" r="r" b="b"/>
            <a:pathLst>
              <a:path w="14524377" h="4901477">
                <a:moveTo>
                  <a:pt x="0" y="0"/>
                </a:moveTo>
                <a:lnTo>
                  <a:pt x="14524377" y="0"/>
                </a:lnTo>
                <a:lnTo>
                  <a:pt x="14524377" y="4901477"/>
                </a:lnTo>
                <a:lnTo>
                  <a:pt x="0" y="49014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3272785" y="7348821"/>
            <a:ext cx="1692233" cy="497776"/>
            <a:chOff x="0" y="0"/>
            <a:chExt cx="445691" cy="1311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45691" cy="131101"/>
            </a:xfrm>
            <a:custGeom>
              <a:avLst/>
              <a:gdLst/>
              <a:ahLst/>
              <a:cxnLst/>
              <a:rect l="l" t="t" r="r" b="b"/>
              <a:pathLst>
                <a:path w="445691" h="131101">
                  <a:moveTo>
                    <a:pt x="0" y="0"/>
                  </a:moveTo>
                  <a:lnTo>
                    <a:pt x="445691" y="0"/>
                  </a:lnTo>
                  <a:lnTo>
                    <a:pt x="445691" y="131101"/>
                  </a:lnTo>
                  <a:lnTo>
                    <a:pt x="0" y="1311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45691" cy="1692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454971" y="3265556"/>
            <a:ext cx="15102767" cy="4585520"/>
          </a:xfrm>
          <a:custGeom>
            <a:avLst/>
            <a:gdLst/>
            <a:ahLst/>
            <a:cxnLst/>
            <a:rect l="l" t="t" r="r" b="b"/>
            <a:pathLst>
              <a:path w="15102767" h="4585520">
                <a:moveTo>
                  <a:pt x="0" y="0"/>
                </a:moveTo>
                <a:lnTo>
                  <a:pt x="15102767" y="0"/>
                </a:lnTo>
                <a:lnTo>
                  <a:pt x="15102767" y="4585520"/>
                </a:lnTo>
                <a:lnTo>
                  <a:pt x="0" y="45855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888289" y="3207696"/>
            <a:ext cx="14436311" cy="5312238"/>
          </a:xfrm>
          <a:custGeom>
            <a:avLst/>
            <a:gdLst/>
            <a:ahLst/>
            <a:cxnLst/>
            <a:rect l="l" t="t" r="r" b="b"/>
            <a:pathLst>
              <a:path w="14436311" h="5312238">
                <a:moveTo>
                  <a:pt x="0" y="0"/>
                </a:moveTo>
                <a:lnTo>
                  <a:pt x="14436310" y="0"/>
                </a:lnTo>
                <a:lnTo>
                  <a:pt x="14436310" y="5312238"/>
                </a:lnTo>
                <a:lnTo>
                  <a:pt x="0" y="5312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517697" y="3158031"/>
            <a:ext cx="15252605" cy="5411568"/>
          </a:xfrm>
          <a:custGeom>
            <a:avLst/>
            <a:gdLst/>
            <a:ahLst/>
            <a:cxnLst/>
            <a:rect l="l" t="t" r="r" b="b"/>
            <a:pathLst>
              <a:path w="15252605" h="5411568">
                <a:moveTo>
                  <a:pt x="0" y="0"/>
                </a:moveTo>
                <a:lnTo>
                  <a:pt x="15252606" y="0"/>
                </a:lnTo>
                <a:lnTo>
                  <a:pt x="15252606" y="5411568"/>
                </a:lnTo>
                <a:lnTo>
                  <a:pt x="0" y="5411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377298" y="3432506"/>
            <a:ext cx="14968636" cy="4583038"/>
          </a:xfrm>
          <a:custGeom>
            <a:avLst/>
            <a:gdLst/>
            <a:ahLst/>
            <a:cxnLst/>
            <a:rect l="l" t="t" r="r" b="b"/>
            <a:pathLst>
              <a:path w="14968636" h="4583038">
                <a:moveTo>
                  <a:pt x="0" y="0"/>
                </a:moveTo>
                <a:lnTo>
                  <a:pt x="14968636" y="0"/>
                </a:lnTo>
                <a:lnTo>
                  <a:pt x="14968636" y="4583039"/>
                </a:lnTo>
                <a:lnTo>
                  <a:pt x="0" y="4583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Freeform 7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8" name="Group 8"/>
          <p:cNvGrpSpPr/>
          <p:nvPr/>
        </p:nvGrpSpPr>
        <p:grpSpPr>
          <a:xfrm>
            <a:off x="15445829" y="7205865"/>
            <a:ext cx="972737" cy="390300"/>
            <a:chOff x="0" y="0"/>
            <a:chExt cx="256194" cy="1027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6194" cy="102795"/>
            </a:xfrm>
            <a:custGeom>
              <a:avLst/>
              <a:gdLst/>
              <a:ahLst/>
              <a:cxnLst/>
              <a:rect l="l" t="t" r="r" b="b"/>
              <a:pathLst>
                <a:path w="256194" h="102795">
                  <a:moveTo>
                    <a:pt x="0" y="0"/>
                  </a:moveTo>
                  <a:lnTo>
                    <a:pt x="256194" y="0"/>
                  </a:lnTo>
                  <a:lnTo>
                    <a:pt x="256194" y="102795"/>
                  </a:lnTo>
                  <a:lnTo>
                    <a:pt x="0" y="10279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6194" cy="140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681397" y="3801520"/>
            <a:ext cx="16577903" cy="3985704"/>
          </a:xfrm>
          <a:custGeom>
            <a:avLst/>
            <a:gdLst/>
            <a:ahLst/>
            <a:cxnLst/>
            <a:rect l="l" t="t" r="r" b="b"/>
            <a:pathLst>
              <a:path w="16577903" h="3985704">
                <a:moveTo>
                  <a:pt x="0" y="0"/>
                </a:moveTo>
                <a:lnTo>
                  <a:pt x="16577903" y="0"/>
                </a:lnTo>
                <a:lnTo>
                  <a:pt x="16577903" y="3985705"/>
                </a:lnTo>
                <a:lnTo>
                  <a:pt x="0" y="39857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6286563" y="7361443"/>
            <a:ext cx="972737" cy="308398"/>
            <a:chOff x="0" y="0"/>
            <a:chExt cx="256194" cy="8122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194" cy="81224"/>
            </a:xfrm>
            <a:custGeom>
              <a:avLst/>
              <a:gdLst/>
              <a:ahLst/>
              <a:cxnLst/>
              <a:rect l="l" t="t" r="r" b="b"/>
              <a:pathLst>
                <a:path w="256194" h="81224">
                  <a:moveTo>
                    <a:pt x="0" y="0"/>
                  </a:moveTo>
                  <a:lnTo>
                    <a:pt x="256194" y="0"/>
                  </a:lnTo>
                  <a:lnTo>
                    <a:pt x="256194" y="81224"/>
                  </a:lnTo>
                  <a:lnTo>
                    <a:pt x="0" y="812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194" cy="119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2316124" y="2465127"/>
            <a:ext cx="13655752" cy="7121261"/>
          </a:xfrm>
          <a:custGeom>
            <a:avLst/>
            <a:gdLst/>
            <a:ahLst/>
            <a:cxnLst/>
            <a:rect l="l" t="t" r="r" b="b"/>
            <a:pathLst>
              <a:path w="13655752" h="7121261">
                <a:moveTo>
                  <a:pt x="0" y="0"/>
                </a:moveTo>
                <a:lnTo>
                  <a:pt x="13655752" y="0"/>
                </a:lnTo>
                <a:lnTo>
                  <a:pt x="13655752" y="7121261"/>
                </a:lnTo>
                <a:lnTo>
                  <a:pt x="0" y="71212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2366896" y="8889490"/>
            <a:ext cx="2563147" cy="475328"/>
            <a:chOff x="0" y="0"/>
            <a:chExt cx="675067" cy="12518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75067" cy="125189"/>
            </a:xfrm>
            <a:custGeom>
              <a:avLst/>
              <a:gdLst/>
              <a:ahLst/>
              <a:cxnLst/>
              <a:rect l="l" t="t" r="r" b="b"/>
              <a:pathLst>
                <a:path w="675067" h="125189">
                  <a:moveTo>
                    <a:pt x="0" y="0"/>
                  </a:moveTo>
                  <a:lnTo>
                    <a:pt x="675067" y="0"/>
                  </a:lnTo>
                  <a:lnTo>
                    <a:pt x="675067" y="125189"/>
                  </a:lnTo>
                  <a:lnTo>
                    <a:pt x="0" y="1251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675067" cy="1632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44817" y="2559653"/>
            <a:ext cx="2019918" cy="201991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4E8"/>
            </a:solid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4" name="Freeform 4">
            <a:hlinkClick r:id="rId2" tooltip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/>
          </p:cNvPr>
          <p:cNvSpPr/>
          <p:nvPr/>
        </p:nvSpPr>
        <p:spPr>
          <a:xfrm>
            <a:off x="10122286" y="3133436"/>
            <a:ext cx="6822309" cy="4764345"/>
          </a:xfrm>
          <a:custGeom>
            <a:avLst/>
            <a:gdLst/>
            <a:ahLst/>
            <a:cxnLst/>
            <a:rect l="l" t="t" r="r" b="b"/>
            <a:pathLst>
              <a:path w="6822309" h="4764345">
                <a:moveTo>
                  <a:pt x="0" y="0"/>
                </a:moveTo>
                <a:lnTo>
                  <a:pt x="6822309" y="0"/>
                </a:lnTo>
                <a:lnTo>
                  <a:pt x="6822309" y="4764345"/>
                </a:lnTo>
                <a:lnTo>
                  <a:pt x="0" y="476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834" r="-19834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/>
          <p:cNvGrpSpPr/>
          <p:nvPr/>
        </p:nvGrpSpPr>
        <p:grpSpPr>
          <a:xfrm>
            <a:off x="-705096" y="0"/>
            <a:ext cx="18993096" cy="2400556"/>
            <a:chOff x="0" y="0"/>
            <a:chExt cx="5002297" cy="63224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02297" cy="632245"/>
            </a:xfrm>
            <a:custGeom>
              <a:avLst/>
              <a:gdLst/>
              <a:ahLst/>
              <a:cxnLst/>
              <a:rect l="l" t="t" r="r" b="b"/>
              <a:pathLst>
                <a:path w="5002297" h="632245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25316"/>
                  </a:lnTo>
                  <a:cubicBezTo>
                    <a:pt x="5002297" y="627154"/>
                    <a:pt x="5001567" y="628916"/>
                    <a:pt x="5000267" y="630216"/>
                  </a:cubicBezTo>
                  <a:cubicBezTo>
                    <a:pt x="4998968" y="631515"/>
                    <a:pt x="4997205" y="632245"/>
                    <a:pt x="4995368" y="632245"/>
                  </a:cubicBezTo>
                  <a:lnTo>
                    <a:pt x="6929" y="632245"/>
                  </a:lnTo>
                  <a:cubicBezTo>
                    <a:pt x="3102" y="632245"/>
                    <a:pt x="0" y="629143"/>
                    <a:pt x="0" y="625316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5002297" cy="689395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21811" y="553150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 general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174650"/>
            <a:ext cx="8615814" cy="4723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Diseñar e implementar un sistema de información para Lavados González que integre la programación de servicios, gestión de órdenes, cotizaciones y visualización de reportes, mediante una plataforma web accesible para clientes, empleados y administrador.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22268" y="7869206"/>
            <a:ext cx="1196416" cy="430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  <a:spcBef>
                <a:spcPct val="0"/>
              </a:spcBef>
            </a:pPr>
            <a:r>
              <a:rPr lang="en-US" sz="2700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2" tooltip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/>
              </a:rPr>
              <a:t>Figura </a:t>
            </a:r>
            <a:r>
              <a:rPr lang="en-US" sz="2700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557738" y="8631206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2" name="Freeform 12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4830336" y="2599637"/>
            <a:ext cx="7922232" cy="6846816"/>
          </a:xfrm>
          <a:custGeom>
            <a:avLst/>
            <a:gdLst/>
            <a:ahLst/>
            <a:cxnLst/>
            <a:rect l="l" t="t" r="r" b="b"/>
            <a:pathLst>
              <a:path w="7922232" h="6846816">
                <a:moveTo>
                  <a:pt x="0" y="0"/>
                </a:moveTo>
                <a:lnTo>
                  <a:pt x="7922232" y="0"/>
                </a:lnTo>
                <a:lnTo>
                  <a:pt x="7922232" y="6846815"/>
                </a:lnTo>
                <a:lnTo>
                  <a:pt x="0" y="68468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0682935" y="8868000"/>
            <a:ext cx="972737" cy="390300"/>
            <a:chOff x="0" y="0"/>
            <a:chExt cx="256194" cy="10279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194" cy="102795"/>
            </a:xfrm>
            <a:custGeom>
              <a:avLst/>
              <a:gdLst/>
              <a:ahLst/>
              <a:cxnLst/>
              <a:rect l="l" t="t" r="r" b="b"/>
              <a:pathLst>
                <a:path w="256194" h="102795">
                  <a:moveTo>
                    <a:pt x="0" y="0"/>
                  </a:moveTo>
                  <a:lnTo>
                    <a:pt x="256194" y="0"/>
                  </a:lnTo>
                  <a:lnTo>
                    <a:pt x="256194" y="102795"/>
                  </a:lnTo>
                  <a:lnTo>
                    <a:pt x="0" y="10279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194" cy="140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1591380" y="3373181"/>
            <a:ext cx="15105240" cy="4741645"/>
          </a:xfrm>
          <a:custGeom>
            <a:avLst/>
            <a:gdLst/>
            <a:ahLst/>
            <a:cxnLst/>
            <a:rect l="l" t="t" r="r" b="b"/>
            <a:pathLst>
              <a:path w="15105240" h="4741645">
                <a:moveTo>
                  <a:pt x="0" y="0"/>
                </a:moveTo>
                <a:lnTo>
                  <a:pt x="15105240" y="0"/>
                </a:lnTo>
                <a:lnTo>
                  <a:pt x="15105240" y="4741645"/>
                </a:lnTo>
                <a:lnTo>
                  <a:pt x="0" y="47416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13891518" y="7591419"/>
            <a:ext cx="972737" cy="390300"/>
            <a:chOff x="0" y="0"/>
            <a:chExt cx="256194" cy="10279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194" cy="102795"/>
            </a:xfrm>
            <a:custGeom>
              <a:avLst/>
              <a:gdLst/>
              <a:ahLst/>
              <a:cxnLst/>
              <a:rect l="l" t="t" r="r" b="b"/>
              <a:pathLst>
                <a:path w="256194" h="102795">
                  <a:moveTo>
                    <a:pt x="0" y="0"/>
                  </a:moveTo>
                  <a:lnTo>
                    <a:pt x="256194" y="0"/>
                  </a:lnTo>
                  <a:lnTo>
                    <a:pt x="256194" y="102795"/>
                  </a:lnTo>
                  <a:lnTo>
                    <a:pt x="0" y="10279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194" cy="140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5096" y="0"/>
            <a:ext cx="18993096" cy="2281178"/>
            <a:chOff x="0" y="0"/>
            <a:chExt cx="5002297" cy="600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2297" cy="600804"/>
            </a:xfrm>
            <a:custGeom>
              <a:avLst/>
              <a:gdLst/>
              <a:ahLst/>
              <a:cxnLst/>
              <a:rect l="l" t="t" r="r" b="b"/>
              <a:pathLst>
                <a:path w="5002297" h="600804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593875"/>
                  </a:lnTo>
                  <a:cubicBezTo>
                    <a:pt x="5002297" y="595712"/>
                    <a:pt x="5001567" y="597475"/>
                    <a:pt x="5000267" y="598775"/>
                  </a:cubicBezTo>
                  <a:cubicBezTo>
                    <a:pt x="4998968" y="600074"/>
                    <a:pt x="4997205" y="600804"/>
                    <a:pt x="4995368" y="600804"/>
                  </a:cubicBezTo>
                  <a:lnTo>
                    <a:pt x="6929" y="600804"/>
                  </a:lnTo>
                  <a:cubicBezTo>
                    <a:pt x="3102" y="600804"/>
                    <a:pt x="0" y="597702"/>
                    <a:pt x="0" y="593875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02297" cy="657954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4938908" y="2511429"/>
            <a:ext cx="7924971" cy="7584305"/>
          </a:xfrm>
          <a:custGeom>
            <a:avLst/>
            <a:gdLst/>
            <a:ahLst/>
            <a:cxnLst/>
            <a:rect l="l" t="t" r="r" b="b"/>
            <a:pathLst>
              <a:path w="7924971" h="7584305">
                <a:moveTo>
                  <a:pt x="0" y="0"/>
                </a:moveTo>
                <a:lnTo>
                  <a:pt x="7924971" y="0"/>
                </a:lnTo>
                <a:lnTo>
                  <a:pt x="7924971" y="7584305"/>
                </a:lnTo>
                <a:lnTo>
                  <a:pt x="0" y="7584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4938908" y="449074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funcionales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/>
          <p:nvPr/>
        </p:nvGrpSpPr>
        <p:grpSpPr>
          <a:xfrm>
            <a:off x="9832658" y="9258300"/>
            <a:ext cx="1906398" cy="662114"/>
            <a:chOff x="0" y="0"/>
            <a:chExt cx="502096" cy="17438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096" cy="174384"/>
            </a:xfrm>
            <a:custGeom>
              <a:avLst/>
              <a:gdLst/>
              <a:ahLst/>
              <a:cxnLst/>
              <a:rect l="l" t="t" r="r" b="b"/>
              <a:pathLst>
                <a:path w="502096" h="174384">
                  <a:moveTo>
                    <a:pt x="0" y="0"/>
                  </a:moveTo>
                  <a:lnTo>
                    <a:pt x="502096" y="0"/>
                  </a:lnTo>
                  <a:lnTo>
                    <a:pt x="502096" y="174384"/>
                  </a:lnTo>
                  <a:lnTo>
                    <a:pt x="0" y="17438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02096" cy="212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57738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TextBox 4"/>
          <p:cNvSpPr txBox="1"/>
          <p:nvPr/>
        </p:nvSpPr>
        <p:spPr>
          <a:xfrm>
            <a:off x="4358597" y="3723132"/>
            <a:ext cx="9570806" cy="251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7712"/>
              </a:lnSpc>
            </a:pPr>
            <a:r>
              <a:rPr lang="en-US" sz="14400" b="1">
                <a:solidFill>
                  <a:srgbClr val="1AA9E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Gracias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58597" y="5548503"/>
            <a:ext cx="9570806" cy="122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8609"/>
              </a:lnSpc>
            </a:pPr>
            <a:r>
              <a:rPr lang="en-US" sz="6999" b="1">
                <a:solidFill>
                  <a:srgbClr val="1A73B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por la atención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hlinkClick r:id="rId2" tooltip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/>
          </p:cNvPr>
          <p:cNvSpPr/>
          <p:nvPr/>
        </p:nvSpPr>
        <p:spPr>
          <a:xfrm>
            <a:off x="10122286" y="3133436"/>
            <a:ext cx="6822309" cy="4764345"/>
          </a:xfrm>
          <a:custGeom>
            <a:avLst/>
            <a:gdLst/>
            <a:ahLst/>
            <a:cxnLst/>
            <a:rect l="l" t="t" r="r" b="b"/>
            <a:pathLst>
              <a:path w="6822309" h="4764345">
                <a:moveTo>
                  <a:pt x="0" y="0"/>
                </a:moveTo>
                <a:lnTo>
                  <a:pt x="6822309" y="0"/>
                </a:lnTo>
                <a:lnTo>
                  <a:pt x="6822309" y="4764345"/>
                </a:lnTo>
                <a:lnTo>
                  <a:pt x="0" y="476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75" r="-12075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400556"/>
            <a:chOff x="0" y="0"/>
            <a:chExt cx="5002297" cy="6322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632245"/>
            </a:xfrm>
            <a:custGeom>
              <a:avLst/>
              <a:gdLst/>
              <a:ahLst/>
              <a:cxnLst/>
              <a:rect l="l" t="t" r="r" b="b"/>
              <a:pathLst>
                <a:path w="5002297" h="632245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25316"/>
                  </a:lnTo>
                  <a:cubicBezTo>
                    <a:pt x="5002297" y="627154"/>
                    <a:pt x="5001567" y="628916"/>
                    <a:pt x="5000267" y="630216"/>
                  </a:cubicBezTo>
                  <a:cubicBezTo>
                    <a:pt x="4998968" y="631515"/>
                    <a:pt x="4997205" y="632245"/>
                    <a:pt x="4995368" y="632245"/>
                  </a:cubicBezTo>
                  <a:lnTo>
                    <a:pt x="6929" y="632245"/>
                  </a:lnTo>
                  <a:cubicBezTo>
                    <a:pt x="3102" y="632245"/>
                    <a:pt x="0" y="629143"/>
                    <a:pt x="0" y="625316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689395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321811" y="942975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Objetivos especificos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6948" y="3744593"/>
            <a:ext cx="8319563" cy="4056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Gestion de usuarios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Gestionar los diferentes tipos de usuarios del sistema, permitiendo su registro, edición y control de acceso según roles como cliente, empleado o administrador.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22268" y="7869206"/>
            <a:ext cx="1196416" cy="430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  <a:spcBef>
                <a:spcPct val="0"/>
              </a:spcBef>
            </a:pPr>
            <a:r>
              <a:rPr lang="en-US" sz="2700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2" tooltip="https://www.google.com/imgres?q=sistemas%20de%20informaci%C3%B3n&amp;imgurl=https%3A%2F%2Fgamerpc.es%2Fwp-content%2Fuploads%2F2021%2F10%2Fsistema-de-informacion.jpeg&amp;imgrefurl=https%3A%2F%2Fgamerpc.es%2Fsistemas-informacion&amp;docid=G7ofP7uwegXEMM&amp;tbnid=a_x8GNyNv_B1mM&amp;vet=12ahUKEwjItpepu-eNAxUGmYQIHXWfNzIQM3oECGkQAA..i&amp;w=1200&amp;h=693&amp;hcb=2&amp;ved=2ahUKEwjItpepu-eNAxUGmYQIHXWfNzIQM3oECGkQAA"/>
              </a:rPr>
              <a:t>Figura </a:t>
            </a:r>
            <a:r>
              <a:rPr lang="en-US" sz="2700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5</a:t>
            </a:r>
          </a:p>
        </p:txBody>
      </p:sp>
      <p:sp>
        <p:nvSpPr>
          <p:cNvPr id="9" name="Freeform 9"/>
          <p:cNvSpPr/>
          <p:nvPr/>
        </p:nvSpPr>
        <p:spPr>
          <a:xfrm>
            <a:off x="16243033" y="85723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hlinkClick r:id="rId2" tooltip="https://www.google.com/imgres?q=sistemas%20de%20informaci%C3%B3n&amp;imgurl=https%3A%2F%2Fmedia.licdn.com%2Fdms%2Fimage%2Fv2%2FD4D12AQFaA5zWLYGdiw%2Farticle-cover_image-shrink_720_1280%2Farticle-cover_image-shrink_720_1280%2F0%2F1683123814465%3Fe%3D2147483647%26v%3Dbeta%26t%3DdQ5dkzOD0QVdc2Y0j23bK65xQXGi1g2k-heyNC-i5ao&amp;imgrefurl=https%3A%2F%2Fes.linkedin.com%2Fpulse%2Fes-lo-mismo-tecnolog%25C3%25ADa-de-la-informaci%25C3%25B3n-que-sistemas-vel%25C3%25A1zquez-cruz&amp;docid=yAedV_zos4IbOM&amp;tbnid=mtth5vlcGSwaTM&amp;vet=12ahUKEwjItpepu-eNAxUGmYQIHXWfNzIQM3oECHIQAA..i&amp;w=1155&amp;h=720&amp;hcb=2&amp;ved=2ahUKEwjItpepu-eNAxUGmYQIHXWfNzIQM3oECHIQAA"/>
          </p:cNvPr>
          <p:cNvSpPr/>
          <p:nvPr/>
        </p:nvSpPr>
        <p:spPr>
          <a:xfrm>
            <a:off x="9752154" y="3015741"/>
            <a:ext cx="7225175" cy="4882040"/>
          </a:xfrm>
          <a:custGeom>
            <a:avLst/>
            <a:gdLst/>
            <a:ahLst/>
            <a:cxnLst/>
            <a:rect l="l" t="t" r="r" b="b"/>
            <a:pathLst>
              <a:path w="7225175" h="4882040">
                <a:moveTo>
                  <a:pt x="0" y="0"/>
                </a:moveTo>
                <a:lnTo>
                  <a:pt x="7225175" y="0"/>
                </a:lnTo>
                <a:lnTo>
                  <a:pt x="7225175" y="4882040"/>
                </a:lnTo>
                <a:lnTo>
                  <a:pt x="0" y="48820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07" b="-907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451257"/>
            <a:chOff x="0" y="0"/>
            <a:chExt cx="5002297" cy="6455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645599"/>
            </a:xfrm>
            <a:custGeom>
              <a:avLst/>
              <a:gdLst/>
              <a:ahLst/>
              <a:cxnLst/>
              <a:rect l="l" t="t" r="r" b="b"/>
              <a:pathLst>
                <a:path w="5002297" h="645599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38669"/>
                  </a:lnTo>
                  <a:cubicBezTo>
                    <a:pt x="5002297" y="640507"/>
                    <a:pt x="5001567" y="642269"/>
                    <a:pt x="5000267" y="643569"/>
                  </a:cubicBezTo>
                  <a:cubicBezTo>
                    <a:pt x="4998968" y="644869"/>
                    <a:pt x="4997205" y="645599"/>
                    <a:pt x="4995368" y="645599"/>
                  </a:cubicBezTo>
                  <a:lnTo>
                    <a:pt x="6929" y="645599"/>
                  </a:lnTo>
                  <a:cubicBezTo>
                    <a:pt x="3102" y="645599"/>
                    <a:pt x="0" y="642496"/>
                    <a:pt x="0" y="638669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702749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489300" y="578500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Objetivos especificos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4437" y="3352370"/>
            <a:ext cx="8319563" cy="4723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Gestion de ordenes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Controlar el ciclo completo de las órdenes de servicio, desde su creación hasta su finalización, incluyendo la asignación al personal y el monitoreo en tiempo real.</a:t>
            </a: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752154" y="7869206"/>
            <a:ext cx="7225175" cy="430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7"/>
              </a:lnSpc>
              <a:spcBef>
                <a:spcPct val="0"/>
              </a:spcBef>
            </a:pPr>
            <a:r>
              <a:rPr lang="en-US" sz="2700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Figura 6</a:t>
            </a:r>
          </a:p>
        </p:txBody>
      </p:sp>
      <p:sp>
        <p:nvSpPr>
          <p:cNvPr id="9" name="Freeform 9"/>
          <p:cNvSpPr/>
          <p:nvPr/>
        </p:nvSpPr>
        <p:spPr>
          <a:xfrm>
            <a:off x="16275768" y="8278781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3" y="0"/>
                </a:lnTo>
                <a:lnTo>
                  <a:pt x="1403123" y="1371857"/>
                </a:lnTo>
                <a:lnTo>
                  <a:pt x="0" y="13718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hlinkClick r:id="rId2" tooltip="https://www.google.com/imgres?q=sistemas%20de%20informaci%C3%B3n&amp;imgurl=https%3A%2F%2Fwww.lobbyfix.com%2Fwp-content%2Fuploads%2F2021%2F09%2Ffacility-management.jpg&amp;imgrefurl=https%3A%2F%2Fwww.lobbyfix.com%2Fblog%2Fsistemas-informacion-empresas%2F&amp;docid=9C7C4lfXjKHsuM&amp;tbnid=GsCm0DEOkx4fAM&amp;vet=12ahUKEwjItpepu-eNAxUGmYQIHXWfNzIQM3oECBsQAA..i&amp;w=1442&amp;h=1125&amp;hcb=2&amp;ved=2ahUKEwjItpepu-eNAxUGmYQIHXWfNzIQM3oECBsQAA"/>
          </p:cNvPr>
          <p:cNvSpPr/>
          <p:nvPr/>
        </p:nvSpPr>
        <p:spPr>
          <a:xfrm>
            <a:off x="9609249" y="3472094"/>
            <a:ext cx="6346654" cy="4947392"/>
          </a:xfrm>
          <a:custGeom>
            <a:avLst/>
            <a:gdLst/>
            <a:ahLst/>
            <a:cxnLst/>
            <a:rect l="l" t="t" r="r" b="b"/>
            <a:pathLst>
              <a:path w="6346654" h="4947392">
                <a:moveTo>
                  <a:pt x="0" y="0"/>
                </a:moveTo>
                <a:lnTo>
                  <a:pt x="6346655" y="0"/>
                </a:lnTo>
                <a:lnTo>
                  <a:pt x="6346655" y="4947392"/>
                </a:lnTo>
                <a:lnTo>
                  <a:pt x="0" y="4947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812" r="-14812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559653"/>
            <a:chOff x="0" y="0"/>
            <a:chExt cx="5002297" cy="6741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674147"/>
            </a:xfrm>
            <a:custGeom>
              <a:avLst/>
              <a:gdLst/>
              <a:ahLst/>
              <a:cxnLst/>
              <a:rect l="l" t="t" r="r" b="b"/>
              <a:pathLst>
                <a:path w="5002297" h="674147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67218"/>
                  </a:lnTo>
                  <a:cubicBezTo>
                    <a:pt x="5002297" y="669056"/>
                    <a:pt x="5001567" y="670818"/>
                    <a:pt x="5000267" y="672118"/>
                  </a:cubicBezTo>
                  <a:cubicBezTo>
                    <a:pt x="4998968" y="673417"/>
                    <a:pt x="4997205" y="674147"/>
                    <a:pt x="4995368" y="674147"/>
                  </a:cubicBezTo>
                  <a:lnTo>
                    <a:pt x="6929" y="674147"/>
                  </a:lnTo>
                  <a:cubicBezTo>
                    <a:pt x="3102" y="674147"/>
                    <a:pt x="0" y="671045"/>
                    <a:pt x="0" y="667218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731297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321811" y="632698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Objetivos especificos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705859"/>
            <a:ext cx="8319563" cy="3389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Agendamiento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Permitir que los clientes programen servicios seleccionando fecha, tipo de mobiliario, ubicación y horario, con validación interna de disponibilidad.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51974" y="8482397"/>
            <a:ext cx="6346654" cy="512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2" tooltip="https://www.google.com/imgres?q=sistemas%20de%20informaci%C3%B3n&amp;imgurl=https%3A%2F%2Fwww.lobbyfix.com%2Fwp-content%2Fuploads%2F2021%2F09%2Ffacility-management.jpg&amp;imgrefurl=https%3A%2F%2Fwww.lobbyfix.com%2Fblog%2Fsistemas-informacion-empresas%2F&amp;docid=9C7C4lfXjKHsuM&amp;tbnid=GsCm0DEOkx4fAM&amp;vet=12ahUKEwjItpepu-eNAxUGmYQIHXWfNzIQM3oECBsQAA..i&amp;w=1442&amp;h=1125&amp;hcb=2&amp;ved=2ahUKEwjItpepu-eNAxUGmYQIHXWfNzIQM3oECBsQAA"/>
              </a:rPr>
              <a:t>Figura </a:t>
            </a:r>
            <a:r>
              <a:rPr lang="en-US" sz="2699" b="1" u="sng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7</a:t>
            </a:r>
          </a:p>
        </p:txBody>
      </p:sp>
      <p:sp>
        <p:nvSpPr>
          <p:cNvPr id="9" name="Freeform 9"/>
          <p:cNvSpPr/>
          <p:nvPr/>
        </p:nvSpPr>
        <p:spPr>
          <a:xfrm>
            <a:off x="16298628" y="858717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4" y="0"/>
                </a:lnTo>
                <a:lnTo>
                  <a:pt x="1403124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19443" y="3262072"/>
            <a:ext cx="6407835" cy="5376431"/>
          </a:xfrm>
          <a:custGeom>
            <a:avLst/>
            <a:gdLst/>
            <a:ahLst/>
            <a:cxnLst/>
            <a:rect l="l" t="t" r="r" b="b"/>
            <a:pathLst>
              <a:path w="6407835" h="5376431">
                <a:moveTo>
                  <a:pt x="0" y="0"/>
                </a:moveTo>
                <a:lnTo>
                  <a:pt x="6407835" y="0"/>
                </a:lnTo>
                <a:lnTo>
                  <a:pt x="6407835" y="5376431"/>
                </a:lnTo>
                <a:lnTo>
                  <a:pt x="0" y="5376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089" b="-1094"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705096" y="0"/>
            <a:ext cx="18993096" cy="2559653"/>
            <a:chOff x="0" y="0"/>
            <a:chExt cx="5002297" cy="6741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297" cy="674147"/>
            </a:xfrm>
            <a:custGeom>
              <a:avLst/>
              <a:gdLst/>
              <a:ahLst/>
              <a:cxnLst/>
              <a:rect l="l" t="t" r="r" b="b"/>
              <a:pathLst>
                <a:path w="5002297" h="674147">
                  <a:moveTo>
                    <a:pt x="6929" y="0"/>
                  </a:moveTo>
                  <a:lnTo>
                    <a:pt x="4995368" y="0"/>
                  </a:lnTo>
                  <a:cubicBezTo>
                    <a:pt x="4999194" y="0"/>
                    <a:pt x="5002297" y="3102"/>
                    <a:pt x="5002297" y="6929"/>
                  </a:cubicBezTo>
                  <a:lnTo>
                    <a:pt x="5002297" y="667218"/>
                  </a:lnTo>
                  <a:cubicBezTo>
                    <a:pt x="5002297" y="669056"/>
                    <a:pt x="5001567" y="670818"/>
                    <a:pt x="5000267" y="672118"/>
                  </a:cubicBezTo>
                  <a:cubicBezTo>
                    <a:pt x="4998968" y="673417"/>
                    <a:pt x="4997205" y="674147"/>
                    <a:pt x="4995368" y="674147"/>
                  </a:cubicBezTo>
                  <a:lnTo>
                    <a:pt x="6929" y="674147"/>
                  </a:lnTo>
                  <a:cubicBezTo>
                    <a:pt x="3102" y="674147"/>
                    <a:pt x="0" y="671045"/>
                    <a:pt x="0" y="667218"/>
                  </a:cubicBezTo>
                  <a:lnTo>
                    <a:pt x="0" y="6929"/>
                  </a:lnTo>
                  <a:cubicBezTo>
                    <a:pt x="0" y="5092"/>
                    <a:pt x="730" y="3329"/>
                    <a:pt x="2030" y="2030"/>
                  </a:cubicBezTo>
                  <a:cubicBezTo>
                    <a:pt x="3329" y="730"/>
                    <a:pt x="5092" y="0"/>
                    <a:pt x="6929" y="0"/>
                  </a:cubicBezTo>
                  <a:close/>
                </a:path>
              </a:pathLst>
            </a:custGeom>
            <a:solidFill>
              <a:srgbClr val="1AA9E2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02297" cy="731297"/>
            </a:xfrm>
            <a:prstGeom prst="rect">
              <a:avLst/>
            </a:prstGeom>
          </p:spPr>
          <p:txBody>
            <a:bodyPr lIns="127000" tIns="127000" rIns="127000" bIns="127000" rtlCol="0" anchor="ctr"/>
            <a:lstStyle/>
            <a:p>
              <a:pPr algn="ctr">
                <a:lnSpc>
                  <a:spcPts val="18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489300" y="632698"/>
            <a:ext cx="11309400" cy="12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sz="7400" b="1">
                <a:solidFill>
                  <a:srgbClr val="F8F4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Objetivos especificos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539450"/>
            <a:ext cx="8319563" cy="4723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Gestionar cotización</a:t>
            </a: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231F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Calcular el valor estimado de los servicios según los datos ingresados por el cliente, brindando claridad en los precios antes de confirmar el agendamiento.</a:t>
            </a: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231F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327278" y="8221812"/>
            <a:ext cx="1403124" cy="1371856"/>
          </a:xfrm>
          <a:custGeom>
            <a:avLst/>
            <a:gdLst/>
            <a:ahLst/>
            <a:cxnLst/>
            <a:rect l="l" t="t" r="r" b="b"/>
            <a:pathLst>
              <a:path w="1403124" h="1371856">
                <a:moveTo>
                  <a:pt x="0" y="0"/>
                </a:moveTo>
                <a:lnTo>
                  <a:pt x="1403123" y="0"/>
                </a:lnTo>
                <a:lnTo>
                  <a:pt x="1403123" y="1371856"/>
                </a:lnTo>
                <a:lnTo>
                  <a:pt x="0" y="1371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4984219" y="7790900"/>
            <a:ext cx="11309400" cy="43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7"/>
              </a:lnSpc>
            </a:pPr>
            <a:r>
              <a:rPr lang="en-US" sz="2700" b="1">
                <a:solidFill>
                  <a:srgbClr val="231F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Figura 8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9111" y="9446452"/>
            <a:ext cx="1719178" cy="649281"/>
          </a:xfrm>
          <a:custGeom>
            <a:avLst/>
            <a:gdLst/>
            <a:ahLst/>
            <a:cxnLst/>
            <a:rect l="l" t="t" r="r" b="b"/>
            <a:pathLst>
              <a:path w="1719178" h="649281">
                <a:moveTo>
                  <a:pt x="0" y="0"/>
                </a:moveTo>
                <a:lnTo>
                  <a:pt x="1719178" y="0"/>
                </a:lnTo>
                <a:lnTo>
                  <a:pt x="1719178" y="649282"/>
                </a:lnTo>
                <a:lnTo>
                  <a:pt x="0" y="64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039" b="-38039"/>
            </a:stretch>
          </a:blipFill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1602</Words>
  <Application>Microsoft Office PowerPoint</Application>
  <PresentationFormat>Personalizado</PresentationFormat>
  <Paragraphs>192</Paragraphs>
  <Slides>53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53</vt:i4>
      </vt:variant>
    </vt:vector>
  </HeadingPairs>
  <TitlesOfParts>
    <vt:vector size="63" baseType="lpstr">
      <vt:lpstr>Times New Roman Bold</vt:lpstr>
      <vt:lpstr>Open Sans</vt:lpstr>
      <vt:lpstr>Calibri</vt:lpstr>
      <vt:lpstr>Arimo Bold</vt:lpstr>
      <vt:lpstr>Arimo</vt:lpstr>
      <vt:lpstr>Times New Roman Bold Italics</vt:lpstr>
      <vt:lpstr>Open Sans Bold</vt:lpstr>
      <vt:lpstr>Times New Roman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Foam Wash</dc:title>
  <cp:lastModifiedBy>cristian andres criollo tovar</cp:lastModifiedBy>
  <cp:revision>1</cp:revision>
  <dcterms:created xsi:type="dcterms:W3CDTF">2006-08-16T00:00:00Z</dcterms:created>
  <dcterms:modified xsi:type="dcterms:W3CDTF">2025-10-06T20:45:27Z</dcterms:modified>
  <dc:identifier>DAGp93A77bY</dc:identifier>
</cp:coreProperties>
</file>

<file path=docProps/thumbnail.jpeg>
</file>